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1"/>
  </p:notesMasterIdLst>
  <p:sldIdLst>
    <p:sldId id="285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7" r:id="rId10"/>
    <p:sldId id="320" r:id="rId11"/>
    <p:sldId id="324" r:id="rId12"/>
    <p:sldId id="321" r:id="rId13"/>
    <p:sldId id="322" r:id="rId14"/>
    <p:sldId id="323" r:id="rId15"/>
    <p:sldId id="325" r:id="rId16"/>
    <p:sldId id="326" r:id="rId17"/>
    <p:sldId id="327" r:id="rId18"/>
    <p:sldId id="318" r:id="rId19"/>
    <p:sldId id="319" r:id="rId20"/>
  </p:sldIdLst>
  <p:sldSz cx="9144000" cy="6858000" type="screen4x3"/>
  <p:notesSz cx="6797675" cy="985678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7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2E6BE39-2196-4EEE-8B2C-83A8EF39C9E7}" type="datetimeFigureOut">
              <a:rPr lang="nl-NL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3A51E-9B15-4227-8BDA-741DCE20141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22901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3A51E-9B15-4227-8BDA-741DCE201413}" type="slidenum">
              <a:rPr lang="nl-NL" altLang="nl-NL" smtClean="0"/>
              <a:pPr>
                <a:defRPr/>
              </a:pPr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4489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3A51E-9B15-4227-8BDA-741DCE201413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7973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15964-42E1-4B5D-BF63-234EC68C4369}" type="datetimeFigureOut">
              <a:rPr lang="nl-NL" smtClean="0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FBC8A-8370-43D8-8357-B1D4589C8741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466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C58E9-277A-490E-9404-0FCA9F4CF9E2}" type="datetimeFigureOut">
              <a:rPr lang="nl-NL" smtClean="0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F42C7-C7AC-43E6-BDEA-B17931C711C0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480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C58E9-277A-490E-9404-0FCA9F4CF9E2}" type="datetimeFigureOut">
              <a:rPr lang="nl-NL" smtClean="0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F42C7-C7AC-43E6-BDEA-B17931C711C0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530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C58E9-277A-490E-9404-0FCA9F4CF9E2}" type="datetimeFigureOut">
              <a:rPr lang="nl-NL" smtClean="0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F42C7-C7AC-43E6-BDEA-B17931C711C0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3114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C58E9-277A-490E-9404-0FCA9F4CF9E2}" type="datetimeFigureOut">
              <a:rPr lang="nl-NL" smtClean="0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F42C7-C7AC-43E6-BDEA-B17931C711C0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46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C58E9-277A-490E-9404-0FCA9F4CF9E2}" type="datetimeFigureOut">
              <a:rPr lang="nl-NL" smtClean="0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F42C7-C7AC-43E6-BDEA-B17931C711C0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7671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F31AE4-BCBF-41A1-A25D-E3450A65345E}" type="datetimeFigureOut">
              <a:rPr lang="nl-NL" smtClean="0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75E20-1795-49C6-A8BF-DF81D36886C8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70901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BA516E-6722-4997-ABAF-A86C579C6187}" type="datetimeFigureOut">
              <a:rPr lang="nl-NL" smtClean="0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366A9-4A88-4450-B61B-6255CDE2283A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408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6A157-51B3-4F21-BD41-82493096F8E1}" type="datetimeFigureOut">
              <a:rPr lang="nl-NL" smtClean="0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8EDFC-8205-444A-A8DA-C33D7E3E8CE4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2658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C209E-A1D9-4B89-9536-60E198334380}" type="datetimeFigureOut">
              <a:rPr lang="nl-NL" smtClean="0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8473C-5679-475E-9B6A-3773659132FF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069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D4A69-ED86-4073-B1BE-FFBF128E929D}" type="datetimeFigureOut">
              <a:rPr lang="nl-NL" smtClean="0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00C73-A272-4178-B5F5-9DBCA22472C1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8447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2603E-AFA6-4955-991D-0250A11E2275}" type="datetimeFigureOut">
              <a:rPr lang="nl-NL" smtClean="0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2A943-B961-491C-84A9-6B473DFFF4E2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0246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A098C-82CF-4F24-9580-7D1E43D5A82E}" type="datetimeFigureOut">
              <a:rPr lang="nl-NL" smtClean="0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3843-58FC-4E48-8711-4E8C5AD73C33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1136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69D842-5EA0-49A8-B466-6B144683F43E}" type="datetimeFigureOut">
              <a:rPr lang="nl-NL" smtClean="0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D4F0F-E0BE-4C05-A59B-B6627E4EF17B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9091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8303C-0F7E-4A67-A33D-350435BA9015}" type="datetimeFigureOut">
              <a:rPr lang="nl-NL" smtClean="0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E6269-DC7D-4B63-81FA-78DC1DF7633D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1355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B0814-7C53-4780-AC57-E68F28BA97D4}" type="datetimeFigureOut">
              <a:rPr lang="nl-NL" smtClean="0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52CD6-80E8-4CC5-A891-FAD9FF295589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3226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CC58E9-277A-490E-9404-0FCA9F4CF9E2}" type="datetimeFigureOut">
              <a:rPr lang="nl-NL" smtClean="0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0FF42C7-C7AC-43E6-BDEA-B17931C711C0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1864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nl.wikipedia.org/wiki/Lastminut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l.wikipedia.org/wiki/Luchtvaart" TargetMode="External"/><Relationship Id="rId5" Type="http://schemas.openxmlformats.org/officeDocument/2006/relationships/hyperlink" Target="https://nl.wikipedia.org/wiki/Prijselasticiteit" TargetMode="External"/><Relationship Id="rId4" Type="http://schemas.openxmlformats.org/officeDocument/2006/relationships/hyperlink" Target="https://nl.wikipedia.org/w/index.php?title=Prijsbepaling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Omzet" TargetMode="External"/><Relationship Id="rId2" Type="http://schemas.openxmlformats.org/officeDocument/2006/relationships/hyperlink" Target="https://nl.wikipedia.org/wiki/Afze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l.wikipedia.org/wiki/Roerende_zaak" TargetMode="External"/><Relationship Id="rId5" Type="http://schemas.openxmlformats.org/officeDocument/2006/relationships/hyperlink" Target="https://nl.wikipedia.org/wiki/Prijs_(betaling)" TargetMode="External"/><Relationship Id="rId4" Type="http://schemas.openxmlformats.org/officeDocument/2006/relationships/hyperlink" Target="https://nl.wikipedia.org/wiki/Gevraagde_hoeveelhei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hospitality.lk/wp-content/uploads/2015/12/The-right-channel-for-revenue-manage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4801050" cy="410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AutoShape 9" descr="http://valk.mediafiler.net/valk/pcache/10008/ce/Halve_Toekan_fc_Los_eec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l-NL"/>
          </a:p>
        </p:txBody>
      </p:sp>
      <p:sp>
        <p:nvSpPr>
          <p:cNvPr id="5" name="Rechthoek 4"/>
          <p:cNvSpPr/>
          <p:nvPr/>
        </p:nvSpPr>
        <p:spPr>
          <a:xfrm>
            <a:off x="460376" y="302319"/>
            <a:ext cx="64219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altLang="nl-NL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Revenue Management</a:t>
            </a:r>
          </a:p>
          <a:p>
            <a:pPr algn="ctr"/>
            <a:r>
              <a:rPr lang="nl-NL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“Kijkje in de keuken van de hotelbranche”</a:t>
            </a:r>
          </a:p>
          <a:p>
            <a:pPr algn="ctr"/>
            <a:endParaRPr lang="nl-NL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60375" y="5445224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altLang="nl-NL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Bijeenkomst </a:t>
            </a:r>
            <a:r>
              <a:rPr lang="nl-NL" altLang="nl-NL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bdKO</a:t>
            </a:r>
            <a:endParaRPr lang="nl-NL" altLang="nl-NL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 charset="0"/>
            </a:endParaRPr>
          </a:p>
          <a:p>
            <a:r>
              <a:rPr lang="nl-NL" altLang="nl-NL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William van Heugten</a:t>
            </a:r>
          </a:p>
          <a:p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24/05/16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9" descr="http://valk.mediafiler.net/valk/pcache/10008/ce/Halve_Toekan_fc_Los_eec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l-NL"/>
          </a:p>
        </p:txBody>
      </p:sp>
      <p:sp>
        <p:nvSpPr>
          <p:cNvPr id="5" name="Rechthoek 4"/>
          <p:cNvSpPr/>
          <p:nvPr/>
        </p:nvSpPr>
        <p:spPr>
          <a:xfrm>
            <a:off x="460375" y="160338"/>
            <a:ext cx="39180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altLang="nl-NL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Leisure markt</a:t>
            </a:r>
            <a:endParaRPr lang="nl-NL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65371" y="1178596"/>
            <a:ext cx="6559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Kanalen (</a:t>
            </a:r>
            <a:r>
              <a:rPr lang="nl-NL" b="1" dirty="0" err="1">
                <a:solidFill>
                  <a:srgbClr val="0070C0"/>
                </a:solidFill>
                <a:sym typeface="Wingdings" panose="05000000000000000000" pitchFamily="2" charset="2"/>
              </a:rPr>
              <a:t>channels</a:t>
            </a:r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De meeste kamers worden tegenwoordig verkocht via</a:t>
            </a: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online kanalen, de zogenaamde </a:t>
            </a:r>
            <a:r>
              <a:rPr lang="nl-NL" dirty="0" err="1">
                <a:solidFill>
                  <a:srgbClr val="0070C0"/>
                </a:solidFill>
                <a:sym typeface="Wingdings" panose="05000000000000000000" pitchFamily="2" charset="2"/>
              </a:rPr>
              <a:t>OTA’s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 (Online Travel </a:t>
            </a:r>
            <a:r>
              <a:rPr lang="nl-NL" dirty="0" err="1">
                <a:solidFill>
                  <a:srgbClr val="0070C0"/>
                </a:solidFill>
                <a:sym typeface="Wingdings" panose="05000000000000000000" pitchFamily="2" charset="2"/>
              </a:rPr>
              <a:t>Agents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3" name="Rechthoek 2"/>
          <p:cNvSpPr/>
          <p:nvPr/>
        </p:nvSpPr>
        <p:spPr>
          <a:xfrm>
            <a:off x="460375" y="2564904"/>
            <a:ext cx="6564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Voorbeelden hiervan zijn:</a:t>
            </a:r>
          </a:p>
        </p:txBody>
      </p:sp>
      <p:pic>
        <p:nvPicPr>
          <p:cNvPr id="3074" name="Picture 2" descr="http://representasianews.com/wp-content/uploads/2015/06/OTA-log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23" y="3152000"/>
            <a:ext cx="5505787" cy="316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9" descr="http://valk.mediafiler.net/valk/pcache/10008/ce/Halve_Toekan_fc_Los_eec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l-NL"/>
          </a:p>
        </p:txBody>
      </p:sp>
      <p:sp>
        <p:nvSpPr>
          <p:cNvPr id="5" name="Rechthoek 4"/>
          <p:cNvSpPr/>
          <p:nvPr/>
        </p:nvSpPr>
        <p:spPr>
          <a:xfrm>
            <a:off x="460375" y="160338"/>
            <a:ext cx="39180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altLang="nl-NL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Leisure markt</a:t>
            </a:r>
            <a:endParaRPr lang="nl-NL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098" name="Picture 2" descr="http://blog.greensoft.es/wp-content/uploads/parity-r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52803"/>
            <a:ext cx="5194432" cy="26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66072" y="1785487"/>
            <a:ext cx="6122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Tarieven die gelijk zijn aan de eigen website “</a:t>
            </a:r>
            <a:r>
              <a:rPr lang="nl-NL" dirty="0" err="1">
                <a:solidFill>
                  <a:srgbClr val="0070C0"/>
                </a:solidFill>
                <a:sym typeface="Wingdings" panose="05000000000000000000" pitchFamily="2" charset="2"/>
              </a:rPr>
              <a:t>Rate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nl-NL" dirty="0" err="1">
                <a:solidFill>
                  <a:srgbClr val="0070C0"/>
                </a:solidFill>
                <a:sym typeface="Wingdings" panose="05000000000000000000" pitchFamily="2" charset="2"/>
              </a:rPr>
              <a:t>parity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” 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460374" y="2373056"/>
            <a:ext cx="6487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Tarieven die lager zijn dan op de eigen website, </a:t>
            </a: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 het zogenaamde “dumpen”</a:t>
            </a:r>
          </a:p>
        </p:txBody>
      </p:sp>
      <p:sp>
        <p:nvSpPr>
          <p:cNvPr id="9" name="Rechthoek 8"/>
          <p:cNvSpPr/>
          <p:nvPr/>
        </p:nvSpPr>
        <p:spPr>
          <a:xfrm>
            <a:off x="460374" y="1197918"/>
            <a:ext cx="6294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De </a:t>
            </a:r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prijs(differentiatie)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 hangt af van het type kanaal:</a:t>
            </a:r>
          </a:p>
        </p:txBody>
      </p:sp>
    </p:spTree>
    <p:extLst>
      <p:ext uri="{BB962C8B-B14F-4D97-AF65-F5344CB8AC3E}">
        <p14:creationId xmlns:p14="http://schemas.microsoft.com/office/powerpoint/2010/main" val="78811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9" descr="http://valk.mediafiler.net/valk/pcache/10008/ce/Halve_Toekan_fc_Los_eec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l-NL"/>
          </a:p>
        </p:txBody>
      </p:sp>
      <p:sp>
        <p:nvSpPr>
          <p:cNvPr id="5" name="Rechthoek 4"/>
          <p:cNvSpPr/>
          <p:nvPr/>
        </p:nvSpPr>
        <p:spPr>
          <a:xfrm>
            <a:off x="460375" y="160338"/>
            <a:ext cx="39180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altLang="nl-NL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Leisure markt</a:t>
            </a:r>
            <a:endParaRPr lang="nl-NL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60375" y="1124744"/>
            <a:ext cx="6826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Commissie</a:t>
            </a: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Het verdienmodel voor een OTA bestaat uit de commissie die een hotellier dient te betalen per verkochte kamer.</a:t>
            </a:r>
          </a:p>
          <a:p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Commissie tarieven variëren van 7,5% tot 20%.</a:t>
            </a:r>
          </a:p>
          <a:p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“Dumpkanalen” zijn hier een negatieve uitschieter: 25% tot 35%!!!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60375" y="3566477"/>
            <a:ext cx="68266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err="1">
                <a:solidFill>
                  <a:srgbClr val="0070C0"/>
                </a:solidFill>
                <a:sym typeface="Wingdings" panose="05000000000000000000" pitchFamily="2" charset="2"/>
              </a:rPr>
              <a:t>Allotment</a:t>
            </a:r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 vs. Live </a:t>
            </a:r>
            <a:r>
              <a:rPr lang="nl-NL" b="1" dirty="0" err="1">
                <a:solidFill>
                  <a:srgbClr val="0070C0"/>
                </a:solidFill>
                <a:sym typeface="Wingdings" panose="05000000000000000000" pitchFamily="2" charset="2"/>
              </a:rPr>
              <a:t>inventory</a:t>
            </a:r>
            <a:endParaRPr lang="nl-NL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Samenwerking via een OTA kan op 2 manieren;</a:t>
            </a:r>
          </a:p>
          <a:p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nl-NL" dirty="0" err="1">
                <a:solidFill>
                  <a:srgbClr val="0070C0"/>
                </a:solidFill>
                <a:sym typeface="Wingdings" panose="05000000000000000000" pitchFamily="2" charset="2"/>
              </a:rPr>
              <a:t>Allotment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; een aantal kamers wordt voor deze OTA een vooraf afgesproken periode in optie gehouden (de hotellier is hier gebonden aan een contract en kan deze kamers aan niemand anders verkopen).</a:t>
            </a:r>
            <a:endParaRPr lang="nl-NL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Live </a:t>
            </a:r>
            <a:r>
              <a:rPr lang="nl-NL" dirty="0" err="1">
                <a:solidFill>
                  <a:srgbClr val="0070C0"/>
                </a:solidFill>
                <a:sym typeface="Wingdings" panose="05000000000000000000" pitchFamily="2" charset="2"/>
              </a:rPr>
              <a:t>inventory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; de OTA kan via een online koppeling “live” kamers boeken uit de inventaris van het hotel.</a:t>
            </a:r>
          </a:p>
        </p:txBody>
      </p:sp>
    </p:spTree>
    <p:extLst>
      <p:ext uri="{BB962C8B-B14F-4D97-AF65-F5344CB8AC3E}">
        <p14:creationId xmlns:p14="http://schemas.microsoft.com/office/powerpoint/2010/main" val="20065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9" descr="http://valk.mediafiler.net/valk/pcache/10008/ce/Halve_Toekan_fc_Los_eec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l-NL"/>
          </a:p>
        </p:txBody>
      </p:sp>
      <p:sp>
        <p:nvSpPr>
          <p:cNvPr id="5" name="Rechthoek 4"/>
          <p:cNvSpPr/>
          <p:nvPr/>
        </p:nvSpPr>
        <p:spPr>
          <a:xfrm>
            <a:off x="460375" y="160338"/>
            <a:ext cx="39180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altLang="nl-NL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Leisure markt</a:t>
            </a:r>
            <a:endParaRPr lang="nl-NL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60375" y="1700808"/>
            <a:ext cx="68266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Eigen kanaal</a:t>
            </a: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“Eigen haard is goud waard”</a:t>
            </a:r>
          </a:p>
          <a:p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Geen (minder) commissie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Zelfsturend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Eigen beslissing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Zelf samenstellen van arrangementen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Bij-verkoop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Koppelverkoop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Interne splitsing</a:t>
            </a:r>
          </a:p>
          <a:p>
            <a:pPr lvl="1"/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Loyaliteit opbouwen met gasten (eventueel d.m.v. loyaliteitssysteem)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pic>
        <p:nvPicPr>
          <p:cNvPr id="5122" name="Picture 2" descr="http://imageshotfrognl.blob.core.windows.net/companies/Burosix-Communications/images-pr/Van-der-Valk-koopt-voormalige-gevangenis-Roermond-14927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1700808"/>
            <a:ext cx="2095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2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60375" y="160338"/>
            <a:ext cx="39180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altLang="nl-NL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Leisure markt</a:t>
            </a:r>
            <a:endParaRPr lang="nl-NL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60375" y="1484784"/>
            <a:ext cx="68266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Loyaliteit (</a:t>
            </a:r>
            <a:r>
              <a:rPr lang="nl-NL" b="1" dirty="0" err="1">
                <a:solidFill>
                  <a:srgbClr val="0070C0"/>
                </a:solidFill>
                <a:sym typeface="Wingdings" panose="05000000000000000000" pitchFamily="2" charset="2"/>
              </a:rPr>
              <a:t>Loyalty</a:t>
            </a:r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De meeste hotelketens werken met loyaliteitssystemen, dit heeft</a:t>
            </a: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vele voordelen;</a:t>
            </a:r>
          </a:p>
          <a:p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Directe communicatie met eindklant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Marketing (veel specifieker, dus beter)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Reduceert (commissie) kosten</a:t>
            </a:r>
          </a:p>
          <a:p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2" name="AutoShape 2" descr="Afbeeldingsresultaat voor valk loy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48" name="Picture 4" descr="http://www.mondomarketing.nl/wp-content/gallery/vandervalkloyal/valkloya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79772"/>
            <a:ext cx="1884738" cy="134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media.consumeraffairs.com/files/news/hilton-hhonor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48" b="28516"/>
          <a:stretch/>
        </p:blipFill>
        <p:spPr bwMode="auto">
          <a:xfrm>
            <a:off x="4461878" y="4629832"/>
            <a:ext cx="2154657" cy="103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pointstobemade.boardingarea.com/wp-content/uploads/2013/09/IHG-RC-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13" y="4928892"/>
            <a:ext cx="213506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9" descr="http://valk.mediafiler.net/valk/pcache/10008/ce/Halve_Toekan_fc_Los_eec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l-NL"/>
          </a:p>
        </p:txBody>
      </p:sp>
      <p:sp>
        <p:nvSpPr>
          <p:cNvPr id="5" name="Rechthoek 4"/>
          <p:cNvSpPr/>
          <p:nvPr/>
        </p:nvSpPr>
        <p:spPr>
          <a:xfrm>
            <a:off x="460375" y="160338"/>
            <a:ext cx="39180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altLang="nl-NL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Leisure markt</a:t>
            </a:r>
            <a:endParaRPr lang="nl-NL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60375" y="1412776"/>
            <a:ext cx="68266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Revenue managers en Systemen</a:t>
            </a:r>
          </a:p>
          <a:p>
            <a:r>
              <a:rPr lang="nl-NL" u="sng" dirty="0">
                <a:solidFill>
                  <a:srgbClr val="0070C0"/>
                </a:solidFill>
                <a:sym typeface="Wingdings" panose="05000000000000000000" pitchFamily="2" charset="2"/>
              </a:rPr>
              <a:t>Revenue manager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, een fulltime job?</a:t>
            </a:r>
          </a:p>
          <a:p>
            <a:endParaRPr lang="nl-NL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                   </a:t>
            </a:r>
          </a:p>
          <a:p>
            <a:r>
              <a:rPr lang="nl-NL" sz="6000" b="1" dirty="0">
                <a:solidFill>
                  <a:srgbClr val="0070C0"/>
                </a:solidFill>
                <a:sym typeface="Wingdings" panose="05000000000000000000" pitchFamily="2" charset="2"/>
              </a:rPr>
              <a:t>	JA</a:t>
            </a:r>
            <a:endParaRPr lang="nl-NL" sz="60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0375" y="4257404"/>
            <a:ext cx="6847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Door het feit dat belangrijkste factor in </a:t>
            </a:r>
            <a:r>
              <a:rPr lang="nl-NL" dirty="0" err="1">
                <a:solidFill>
                  <a:srgbClr val="0070C0"/>
                </a:solidFill>
              </a:rPr>
              <a:t>revenue</a:t>
            </a:r>
            <a:r>
              <a:rPr lang="nl-NL" dirty="0">
                <a:solidFill>
                  <a:srgbClr val="0070C0"/>
                </a:solidFill>
              </a:rPr>
              <a:t> management; </a:t>
            </a:r>
          </a:p>
          <a:p>
            <a:r>
              <a:rPr lang="nl-NL" u="sng" dirty="0">
                <a:solidFill>
                  <a:srgbClr val="0070C0"/>
                </a:solidFill>
              </a:rPr>
              <a:t>de vraag</a:t>
            </a:r>
            <a:r>
              <a:rPr lang="nl-NL" dirty="0">
                <a:solidFill>
                  <a:srgbClr val="0070C0"/>
                </a:solidFill>
              </a:rPr>
              <a:t>, constant blijft veranderen, is een fulltime </a:t>
            </a:r>
            <a:r>
              <a:rPr lang="nl-NL" dirty="0" err="1">
                <a:solidFill>
                  <a:srgbClr val="0070C0"/>
                </a:solidFill>
              </a:rPr>
              <a:t>revenue</a:t>
            </a:r>
            <a:r>
              <a:rPr lang="nl-NL" dirty="0">
                <a:solidFill>
                  <a:srgbClr val="0070C0"/>
                </a:solidFill>
              </a:rPr>
              <a:t> manager tegenwoordig een must!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49750" y="5301208"/>
            <a:ext cx="6847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Voorbeeld??</a:t>
            </a:r>
          </a:p>
          <a:p>
            <a:r>
              <a:rPr lang="nl-NL" dirty="0">
                <a:solidFill>
                  <a:srgbClr val="0070C0"/>
                </a:solidFill>
              </a:rPr>
              <a:t>	- Gestrande vluchten</a:t>
            </a:r>
          </a:p>
          <a:p>
            <a:r>
              <a:rPr lang="nl-NL" dirty="0">
                <a:solidFill>
                  <a:srgbClr val="0070C0"/>
                </a:solidFill>
              </a:rPr>
              <a:t>	- Aankondiging groot evenement</a:t>
            </a:r>
          </a:p>
          <a:p>
            <a:r>
              <a:rPr lang="nl-NL" dirty="0">
                <a:solidFill>
                  <a:srgbClr val="0070C0"/>
                </a:solidFill>
              </a:rPr>
              <a:t>	- (Natuur)ramp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265694"/>
            <a:ext cx="2540670" cy="175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9" descr="http://valk.mediafiler.net/valk/pcache/10008/ce/Halve_Toekan_fc_Los_eec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l-NL"/>
          </a:p>
        </p:txBody>
      </p:sp>
      <p:sp>
        <p:nvSpPr>
          <p:cNvPr id="5" name="Rechthoek 4"/>
          <p:cNvSpPr/>
          <p:nvPr/>
        </p:nvSpPr>
        <p:spPr>
          <a:xfrm>
            <a:off x="460375" y="160338"/>
            <a:ext cx="39180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altLang="nl-NL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Leisure markt</a:t>
            </a:r>
            <a:endParaRPr lang="nl-NL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60375" y="1412776"/>
            <a:ext cx="6826681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Systemen</a:t>
            </a: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Kan een </a:t>
            </a:r>
            <a:r>
              <a:rPr lang="nl-NL" dirty="0" err="1">
                <a:solidFill>
                  <a:srgbClr val="0070C0"/>
                </a:solidFill>
                <a:sym typeface="Wingdings" panose="05000000000000000000" pitchFamily="2" charset="2"/>
              </a:rPr>
              <a:t>revenue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 manager dit alleen?</a:t>
            </a:r>
          </a:p>
          <a:p>
            <a:endParaRPr lang="nl-NL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nl-NL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nl-NL" sz="1100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nl-NL" sz="6000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nl-NL" sz="6000" b="1" dirty="0">
                <a:solidFill>
                  <a:srgbClr val="0070C0"/>
                </a:solidFill>
                <a:sym typeface="Wingdings" panose="05000000000000000000" pitchFamily="2" charset="2"/>
              </a:rPr>
              <a:t>NEE</a:t>
            </a:r>
          </a:p>
          <a:p>
            <a:endParaRPr lang="nl-NL" sz="6000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nl-NL" sz="1200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996952"/>
            <a:ext cx="3872284" cy="231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9" descr="http://valk.mediafiler.net/valk/pcache/10008/ce/Halve_Toekan_fc_Los_eec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l-NL"/>
          </a:p>
        </p:txBody>
      </p:sp>
      <p:sp>
        <p:nvSpPr>
          <p:cNvPr id="5" name="Rechthoek 4"/>
          <p:cNvSpPr/>
          <p:nvPr/>
        </p:nvSpPr>
        <p:spPr>
          <a:xfrm>
            <a:off x="460375" y="160338"/>
            <a:ext cx="39180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altLang="nl-NL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Leisure markt</a:t>
            </a:r>
            <a:endParaRPr lang="nl-NL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07976" y="1296136"/>
            <a:ext cx="72883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Systemen</a:t>
            </a:r>
          </a:p>
          <a:p>
            <a:endParaRPr lang="nl-NL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nl-NL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nl-NL" sz="6000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nl-NL" sz="1200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nl-NL" sz="1200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575" y="2334629"/>
            <a:ext cx="2371725" cy="1524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9200" y="2331851"/>
            <a:ext cx="2209800" cy="15049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1401" y="2379931"/>
            <a:ext cx="2324100" cy="1495425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539552" y="3936561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err="1">
                <a:solidFill>
                  <a:srgbClr val="0070C0"/>
                </a:solidFill>
                <a:sym typeface="Wingdings" panose="05000000000000000000" pitchFamily="2" charset="2"/>
              </a:rPr>
              <a:t>Rate</a:t>
            </a:r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 Shopper 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2618437" y="395693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Forecast System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4891401" y="39569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Revenue Management</a:t>
            </a:r>
          </a:p>
          <a:p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           System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91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9" descr="http://valk.mediafiler.net/valk/pcache/10008/ce/Halve_Toekan_fc_Los_eec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l-NL"/>
          </a:p>
        </p:txBody>
      </p:sp>
      <p:sp>
        <p:nvSpPr>
          <p:cNvPr id="5" name="Rechthoek 4"/>
          <p:cNvSpPr/>
          <p:nvPr/>
        </p:nvSpPr>
        <p:spPr>
          <a:xfrm>
            <a:off x="2267743" y="836712"/>
            <a:ext cx="35217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altLang="nl-NL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Vragen????</a:t>
            </a:r>
            <a:endParaRPr lang="nl-NL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http://www.utrechtindialoog.nl/wp-content/uploads/2015/12/vra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84" y="2060848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36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9" descr="http://valk.mediafiler.net/valk/pcache/10008/ce/Halve_Toekan_fc_Los_eec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l-NL"/>
          </a:p>
        </p:txBody>
      </p:sp>
      <p:sp>
        <p:nvSpPr>
          <p:cNvPr id="5" name="Rechthoek 4"/>
          <p:cNvSpPr/>
          <p:nvPr/>
        </p:nvSpPr>
        <p:spPr>
          <a:xfrm>
            <a:off x="460375" y="160338"/>
            <a:ext cx="63142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Voer voor discussie….</a:t>
            </a:r>
          </a:p>
        </p:txBody>
      </p:sp>
      <p:sp>
        <p:nvSpPr>
          <p:cNvPr id="4" name="Rechthoek 3"/>
          <p:cNvSpPr/>
          <p:nvPr/>
        </p:nvSpPr>
        <p:spPr>
          <a:xfrm>
            <a:off x="2483768" y="1714776"/>
            <a:ext cx="7758608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Kinderopvang beschouwt de opbrengst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nl-NL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(van de bezetting) als een gegeven.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483768" y="3043486"/>
            <a:ext cx="5814392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Kinderopvang doet niet aan actieve verkoop.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483768" y="4094945"/>
            <a:ext cx="6703913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Kinderopvang leent zich voor prijsdifferentiatie.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483768" y="5146404"/>
            <a:ext cx="7063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principes van </a:t>
            </a:r>
            <a:r>
              <a:rPr lang="nl-NL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revenue</a:t>
            </a:r>
            <a:r>
              <a:rPr lang="nl-NL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 zijn </a:t>
            </a:r>
          </a:p>
          <a:p>
            <a:r>
              <a:rPr lang="nl-NL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toepasbaar in de kinderopvang</a:t>
            </a:r>
          </a:p>
        </p:txBody>
      </p:sp>
      <p:pic>
        <p:nvPicPr>
          <p:cNvPr id="2050" name="Picture 2" descr="http://www.competition.md/public/publication_covers/wpid-wp-144476558103812ec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095" y="1628800"/>
            <a:ext cx="3166863" cy="36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29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9" descr="http://valk.mediafiler.net/valk/pcache/10008/ce/Halve_Toekan_fc_Los_eec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l-NL"/>
          </a:p>
        </p:txBody>
      </p:sp>
      <p:sp>
        <p:nvSpPr>
          <p:cNvPr id="2" name="Tekstvak 1"/>
          <p:cNvSpPr txBox="1"/>
          <p:nvPr/>
        </p:nvSpPr>
        <p:spPr>
          <a:xfrm>
            <a:off x="5137088" y="575257"/>
            <a:ext cx="50740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nl-NL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nl-NL" dirty="0">
              <a:solidFill>
                <a:srgbClr val="0070C0"/>
              </a:solidFill>
            </a:endParaRPr>
          </a:p>
          <a:p>
            <a:endParaRPr lang="nl-NL" dirty="0">
              <a:solidFill>
                <a:srgbClr val="0070C0"/>
              </a:solidFill>
            </a:endParaRPr>
          </a:p>
          <a:p>
            <a:pPr marL="1200150" lvl="2" indent="-285750">
              <a:buFontTx/>
              <a:buChar char="-"/>
            </a:pPr>
            <a:endParaRPr lang="nl-NL" dirty="0">
              <a:solidFill>
                <a:srgbClr val="0070C0"/>
              </a:solidFill>
            </a:endParaRPr>
          </a:p>
          <a:p>
            <a:pPr marL="1200150" lvl="2" indent="-285750">
              <a:buFontTx/>
              <a:buChar char="-"/>
            </a:pPr>
            <a:endParaRPr lang="nl-NL" dirty="0">
              <a:solidFill>
                <a:srgbClr val="0070C0"/>
              </a:solidFill>
            </a:endParaRPr>
          </a:p>
          <a:p>
            <a:pPr marL="742950" lvl="1" indent="-285750">
              <a:buFontTx/>
              <a:buChar char="-"/>
            </a:pP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60375" y="159759"/>
            <a:ext cx="4402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altLang="nl-NL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Inhoudsopgave</a:t>
            </a:r>
            <a:endParaRPr lang="nl-NL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477" y="1100192"/>
            <a:ext cx="1162050" cy="9429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935" y="2232853"/>
            <a:ext cx="1257300" cy="10096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985" y="3650052"/>
            <a:ext cx="1219200" cy="981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6121" y="5038676"/>
            <a:ext cx="1181100" cy="10096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067165" y="5733256"/>
            <a:ext cx="1247775" cy="101917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79712" y="138701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William van Heugten, Wie ben ik?</a:t>
            </a:r>
          </a:p>
        </p:txBody>
      </p:sp>
      <p:sp>
        <p:nvSpPr>
          <p:cNvPr id="5" name="Rechthoek 4"/>
          <p:cNvSpPr/>
          <p:nvPr/>
        </p:nvSpPr>
        <p:spPr>
          <a:xfrm>
            <a:off x="1971059" y="2602481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Revenue Management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</a:rPr>
              <a:t>Begrip en waar komt het vandaan (historie)?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</a:rPr>
              <a:t>In welke “vormen” wordt het gebruikt?</a:t>
            </a:r>
          </a:p>
        </p:txBody>
      </p:sp>
      <p:sp>
        <p:nvSpPr>
          <p:cNvPr id="11" name="Rechthoek 10"/>
          <p:cNvSpPr/>
          <p:nvPr/>
        </p:nvSpPr>
        <p:spPr>
          <a:xfrm>
            <a:off x="1979712" y="3983374"/>
            <a:ext cx="6426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Revenue Management in de </a:t>
            </a:r>
            <a:r>
              <a:rPr lang="nl-NL" dirty="0" err="1">
                <a:solidFill>
                  <a:srgbClr val="0070C0"/>
                </a:solidFill>
              </a:rPr>
              <a:t>Hospitality</a:t>
            </a:r>
            <a:r>
              <a:rPr lang="nl-NL" dirty="0">
                <a:solidFill>
                  <a:srgbClr val="0070C0"/>
                </a:solidFill>
              </a:rPr>
              <a:t> (hotellerie)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</a:rPr>
              <a:t>3 verschillende markten (kenmerken)</a:t>
            </a:r>
            <a:endParaRPr lang="nl-NL" dirty="0"/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</a:rPr>
              <a:t>Leisure markt (verdieping)</a:t>
            </a:r>
          </a:p>
        </p:txBody>
      </p:sp>
      <p:sp>
        <p:nvSpPr>
          <p:cNvPr id="13" name="Rechthoek 12"/>
          <p:cNvSpPr/>
          <p:nvPr/>
        </p:nvSpPr>
        <p:spPr>
          <a:xfrm>
            <a:off x="1979712" y="5220335"/>
            <a:ext cx="6426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</a:rPr>
              <a:t>Vragen?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</a:rPr>
              <a:t>Discussie</a:t>
            </a:r>
          </a:p>
        </p:txBody>
      </p:sp>
    </p:spTree>
    <p:extLst>
      <p:ext uri="{BB962C8B-B14F-4D97-AF65-F5344CB8AC3E}">
        <p14:creationId xmlns:p14="http://schemas.microsoft.com/office/powerpoint/2010/main" val="47778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9" descr="http://valk.mediafiler.net/valk/pcache/10008/ce/Halve_Toekan_fc_Los_eec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l-NL"/>
          </a:p>
        </p:txBody>
      </p:sp>
      <p:sp>
        <p:nvSpPr>
          <p:cNvPr id="2" name="Tekstvak 1"/>
          <p:cNvSpPr txBox="1"/>
          <p:nvPr/>
        </p:nvSpPr>
        <p:spPr>
          <a:xfrm>
            <a:off x="460375" y="2244845"/>
            <a:ext cx="6264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Trotse Limburger, 30 jaar</a:t>
            </a:r>
          </a:p>
          <a:p>
            <a:endParaRPr lang="nl-NL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Hotelschool Den Haag</a:t>
            </a:r>
          </a:p>
          <a:p>
            <a:endParaRPr lang="nl-NL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Gewerkt in Wenen, Brussel, München en Maastricht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International Sales Manager, </a:t>
            </a:r>
          </a:p>
          <a:p>
            <a:r>
              <a:rPr lang="nl-NL" dirty="0">
                <a:solidFill>
                  <a:srgbClr val="0070C0"/>
                </a:solidFill>
              </a:rPr>
              <a:t>    	Dolce La </a:t>
            </a:r>
            <a:r>
              <a:rPr lang="nl-NL" dirty="0" err="1">
                <a:solidFill>
                  <a:srgbClr val="0070C0"/>
                </a:solidFill>
              </a:rPr>
              <a:t>Hulpe</a:t>
            </a:r>
            <a:r>
              <a:rPr lang="nl-NL" dirty="0">
                <a:solidFill>
                  <a:srgbClr val="0070C0"/>
                </a:solidFill>
              </a:rPr>
              <a:t> Brussels</a:t>
            </a:r>
          </a:p>
          <a:p>
            <a:endParaRPr lang="nl-NL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0070C0"/>
                </a:solidFill>
              </a:rPr>
              <a:t>Key</a:t>
            </a:r>
            <a:r>
              <a:rPr lang="nl-NL" dirty="0">
                <a:solidFill>
                  <a:srgbClr val="0070C0"/>
                </a:solidFill>
              </a:rPr>
              <a:t> Account Director Germany &amp; The Netherlands, 	Dolce Hotels &amp; Resorts</a:t>
            </a:r>
          </a:p>
          <a:p>
            <a:endParaRPr lang="nl-NL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Hotel Manager,</a:t>
            </a:r>
          </a:p>
          <a:p>
            <a:r>
              <a:rPr lang="nl-NL" dirty="0">
                <a:solidFill>
                  <a:srgbClr val="0070C0"/>
                </a:solidFill>
              </a:rPr>
              <a:t>	Hotel Van der Valk Maastricht</a:t>
            </a:r>
          </a:p>
        </p:txBody>
      </p:sp>
      <p:sp>
        <p:nvSpPr>
          <p:cNvPr id="3" name="Rechthoek 2"/>
          <p:cNvSpPr/>
          <p:nvPr/>
        </p:nvSpPr>
        <p:spPr>
          <a:xfrm>
            <a:off x="460375" y="160338"/>
            <a:ext cx="62758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William van Heugten, </a:t>
            </a:r>
          </a:p>
          <a:p>
            <a:r>
              <a:rPr lang="nl-NL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w</a:t>
            </a:r>
            <a:r>
              <a:rPr lang="nl-NL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ie ben ik?</a:t>
            </a:r>
          </a:p>
        </p:txBody>
      </p:sp>
    </p:spTree>
    <p:extLst>
      <p:ext uri="{BB962C8B-B14F-4D97-AF65-F5344CB8AC3E}">
        <p14:creationId xmlns:p14="http://schemas.microsoft.com/office/powerpoint/2010/main" val="74854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9" descr="http://valk.mediafiler.net/valk/pcache/10008/ce/Halve_Toekan_fc_Los_eec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l-NL"/>
          </a:p>
        </p:txBody>
      </p:sp>
      <p:sp>
        <p:nvSpPr>
          <p:cNvPr id="2" name="Rechthoek 1"/>
          <p:cNvSpPr/>
          <p:nvPr/>
        </p:nvSpPr>
        <p:spPr>
          <a:xfrm>
            <a:off x="986551" y="3035410"/>
            <a:ext cx="6397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</a:rPr>
              <a:t>Het optimale aantal producten wordt aangeboden aan het juiste aantal klanten tegen de beste prijs. Ook de zogenaamde</a:t>
            </a:r>
            <a:r>
              <a:rPr lang="nl-NL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nl-NL" i="1" dirty="0">
                <a:solidFill>
                  <a:srgbClr val="0070C0"/>
                </a:solidFill>
                <a:latin typeface="Arial" panose="020B0604020202020204" pitchFamily="34" charset="0"/>
                <a:hlinkClick r:id="rId2" tooltip="Lastminute"/>
              </a:rPr>
              <a:t>lastminute</a:t>
            </a:r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</a:rPr>
              <a:t>-aanbiedingen zijn een vorm van </a:t>
            </a:r>
            <a:r>
              <a:rPr lang="nl-NL" dirty="0" err="1">
                <a:solidFill>
                  <a:srgbClr val="0070C0"/>
                </a:solidFill>
                <a:latin typeface="Arial" panose="020B0604020202020204" pitchFamily="34" charset="0"/>
              </a:rPr>
              <a:t>yield</a:t>
            </a:r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</a:rPr>
              <a:t> management.*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18592" y="6555478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>
                <a:solidFill>
                  <a:srgbClr val="0070C0"/>
                </a:solidFill>
              </a:rPr>
              <a:t>* Bron: </a:t>
            </a:r>
            <a:r>
              <a:rPr lang="nl-NL" sz="1200" i="1" dirty="0" err="1">
                <a:solidFill>
                  <a:srgbClr val="0070C0"/>
                </a:solidFill>
              </a:rPr>
              <a:t>wikipedia</a:t>
            </a:r>
            <a:endParaRPr lang="nl-NL" sz="1200" i="1" dirty="0">
              <a:solidFill>
                <a:srgbClr val="0070C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306847"/>
            <a:ext cx="2817827" cy="265439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60375" y="160338"/>
            <a:ext cx="64219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altLang="nl-NL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Revenue Management</a:t>
            </a:r>
            <a:endParaRPr lang="nl-NL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969349" y="1064986"/>
            <a:ext cx="59129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u="sng" dirty="0">
                <a:solidFill>
                  <a:srgbClr val="0070C0"/>
                </a:solidFill>
                <a:latin typeface="Arial" panose="020B0604020202020204" pitchFamily="34" charset="0"/>
              </a:rPr>
              <a:t>Revenue management</a:t>
            </a:r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</a:rPr>
              <a:t> of </a:t>
            </a:r>
            <a:r>
              <a:rPr lang="nl-NL" b="1" dirty="0" err="1">
                <a:solidFill>
                  <a:srgbClr val="0070C0"/>
                </a:solidFill>
                <a:latin typeface="Arial" panose="020B0604020202020204" pitchFamily="34" charset="0"/>
              </a:rPr>
              <a:t>yield</a:t>
            </a:r>
            <a:r>
              <a:rPr lang="nl-NL" b="1" dirty="0">
                <a:solidFill>
                  <a:srgbClr val="0070C0"/>
                </a:solidFill>
                <a:latin typeface="Arial" panose="020B0604020202020204" pitchFamily="34" charset="0"/>
              </a:rPr>
              <a:t> management</a:t>
            </a:r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</a:rPr>
              <a:t> is een vorm van</a:t>
            </a:r>
            <a:r>
              <a:rPr lang="nl-NL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nl-NL" dirty="0">
                <a:solidFill>
                  <a:srgbClr val="A55858"/>
                </a:solidFill>
                <a:latin typeface="Arial" panose="020B0604020202020204" pitchFamily="34" charset="0"/>
                <a:hlinkClick r:id="rId4" tooltip="Prijsbepaling (de pagina bestaat niet)"/>
              </a:rPr>
              <a:t>prijsbepaling</a:t>
            </a:r>
            <a:r>
              <a:rPr lang="nl-NL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</a:rPr>
              <a:t>die gebruikmaakt van</a:t>
            </a:r>
            <a:r>
              <a:rPr lang="nl-NL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nl-NL" dirty="0">
                <a:solidFill>
                  <a:srgbClr val="0B0080"/>
                </a:solidFill>
                <a:latin typeface="Arial" panose="020B0604020202020204" pitchFamily="34" charset="0"/>
                <a:hlinkClick r:id="rId5" tooltip="Prijselasticiteit"/>
              </a:rPr>
              <a:t>prijselasticiteit</a:t>
            </a:r>
            <a:r>
              <a:rPr lang="nl-NL" dirty="0">
                <a:solidFill>
                  <a:srgbClr val="0B0080"/>
                </a:solidFill>
                <a:latin typeface="Arial" panose="020B0604020202020204" pitchFamily="34" charset="0"/>
              </a:rPr>
              <a:t>.</a:t>
            </a:r>
            <a:endParaRPr lang="nl-NL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969596" y="2234864"/>
            <a:ext cx="561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</a:rPr>
              <a:t>Het principe is afkomstig uit de</a:t>
            </a:r>
            <a:r>
              <a:rPr lang="nl-NL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nl-NL" dirty="0">
                <a:solidFill>
                  <a:srgbClr val="0B0080"/>
                </a:solidFill>
                <a:latin typeface="Arial" panose="020B0604020202020204" pitchFamily="34" charset="0"/>
                <a:hlinkClick r:id="rId6" tooltip="Luchtvaart"/>
              </a:rPr>
              <a:t>luchtvaartsector</a:t>
            </a:r>
            <a:r>
              <a:rPr lang="nl-NL" dirty="0">
                <a:solidFill>
                  <a:srgbClr val="252525"/>
                </a:solidFill>
                <a:latin typeface="Arial" panose="020B0604020202020204" pitchFamily="34" charset="0"/>
              </a:rPr>
              <a:t>, </a:t>
            </a:r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</a:rPr>
              <a:t>maar wordt inmiddels ook in de hotelbranche toegepast.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540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9" descr="http://valk.mediafiler.net/valk/pcache/10008/ce/Halve_Toekan_fc_Los_eec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l-NL"/>
          </a:p>
        </p:txBody>
      </p:sp>
      <p:sp>
        <p:nvSpPr>
          <p:cNvPr id="3" name="Tekstvak 2"/>
          <p:cNvSpPr txBox="1"/>
          <p:nvPr/>
        </p:nvSpPr>
        <p:spPr>
          <a:xfrm>
            <a:off x="718592" y="6555478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>
                <a:solidFill>
                  <a:srgbClr val="0070C0"/>
                </a:solidFill>
              </a:rPr>
              <a:t>* Bron: </a:t>
            </a:r>
            <a:r>
              <a:rPr lang="nl-NL" sz="1200" i="1" dirty="0" err="1">
                <a:solidFill>
                  <a:srgbClr val="0070C0"/>
                </a:solidFill>
              </a:rPr>
              <a:t>wikipedia</a:t>
            </a:r>
            <a:endParaRPr lang="nl-NL" sz="1200" i="1" dirty="0">
              <a:solidFill>
                <a:srgbClr val="0070C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052736" y="2482123"/>
            <a:ext cx="5670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</a:rPr>
              <a:t>Met deze uitkomst kan bijvoorbeeld een inschatting worden gemaakt of een prijsverandering via een verandering van de gevraagde hoeveelheid (de</a:t>
            </a:r>
            <a:r>
              <a:rPr lang="nl-NL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nl-NL" dirty="0">
                <a:solidFill>
                  <a:srgbClr val="0B0080"/>
                </a:solidFill>
                <a:latin typeface="Arial" panose="020B0604020202020204" pitchFamily="34" charset="0"/>
                <a:hlinkClick r:id="rId2" tooltip="Afzet"/>
              </a:rPr>
              <a:t>afzet</a:t>
            </a:r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</a:rPr>
              <a:t>) leidt tot een stijging van de</a:t>
            </a:r>
            <a:r>
              <a:rPr lang="nl-NL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nl-NL" dirty="0">
                <a:solidFill>
                  <a:srgbClr val="0B0080"/>
                </a:solidFill>
                <a:latin typeface="Arial" panose="020B0604020202020204" pitchFamily="34" charset="0"/>
                <a:hlinkClick r:id="rId3" tooltip="Omzet"/>
              </a:rPr>
              <a:t>omzet</a:t>
            </a:r>
            <a:r>
              <a:rPr lang="nl-NL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</a:rPr>
              <a:t>of juist tot een omzetdaling.*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888662" y="4581128"/>
            <a:ext cx="3565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Prijselasticiteit berekenen:</a:t>
            </a:r>
          </a:p>
          <a:p>
            <a:endParaRPr lang="nl-NL" dirty="0"/>
          </a:p>
          <a:p>
            <a:r>
              <a:rPr lang="nl-NL" dirty="0"/>
              <a:t>	% verandering vraag</a:t>
            </a:r>
          </a:p>
          <a:p>
            <a:r>
              <a:rPr lang="nl-NL" dirty="0"/>
              <a:t>	----------------------------</a:t>
            </a:r>
          </a:p>
          <a:p>
            <a:r>
              <a:rPr lang="nl-NL" dirty="0"/>
              <a:t>	 % verandering prijs</a:t>
            </a:r>
          </a:p>
        </p:txBody>
      </p:sp>
      <p:sp>
        <p:nvSpPr>
          <p:cNvPr id="10" name="Ovaal 9"/>
          <p:cNvSpPr/>
          <p:nvPr/>
        </p:nvSpPr>
        <p:spPr>
          <a:xfrm>
            <a:off x="2267744" y="4032705"/>
            <a:ext cx="3240360" cy="2376264"/>
          </a:xfrm>
          <a:prstGeom prst="ellipse">
            <a:avLst/>
          </a:prstGeom>
          <a:noFill/>
          <a:ln w="76200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1044434" y="1136564"/>
            <a:ext cx="5823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</a:rPr>
              <a:t>De </a:t>
            </a:r>
            <a:r>
              <a:rPr lang="nl-NL" b="1" dirty="0">
                <a:solidFill>
                  <a:srgbClr val="0070C0"/>
                </a:solidFill>
                <a:latin typeface="Arial" panose="020B0604020202020204" pitchFamily="34" charset="0"/>
              </a:rPr>
              <a:t>prijselasticiteit van de vraag</a:t>
            </a:r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</a:rPr>
              <a:t> geeft de relatieve (procentuele) verandering van de</a:t>
            </a:r>
            <a:r>
              <a:rPr lang="nl-NL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nl-NL" dirty="0">
                <a:solidFill>
                  <a:srgbClr val="0B0080"/>
                </a:solidFill>
                <a:latin typeface="Arial" panose="020B0604020202020204" pitchFamily="34" charset="0"/>
                <a:hlinkClick r:id="rId4" tooltip="Gevraagde hoeveelheid"/>
              </a:rPr>
              <a:t>gevraagde hoeveelheid</a:t>
            </a:r>
            <a:r>
              <a:rPr lang="nl-NL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</a:rPr>
              <a:t>van een goed weer als gevolg van een relatieve (procentuele)</a:t>
            </a:r>
            <a:r>
              <a:rPr lang="nl-NL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nl-NL" dirty="0">
                <a:solidFill>
                  <a:srgbClr val="0B0080"/>
                </a:solidFill>
                <a:latin typeface="Arial" panose="020B0604020202020204" pitchFamily="34" charset="0"/>
                <a:hlinkClick r:id="rId5" tooltip="Prijs (betaling)"/>
              </a:rPr>
              <a:t>prijsverandering</a:t>
            </a:r>
            <a:r>
              <a:rPr lang="nl-NL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</a:rPr>
              <a:t>van dat</a:t>
            </a:r>
            <a:r>
              <a:rPr lang="nl-NL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nl-NL" dirty="0">
                <a:solidFill>
                  <a:srgbClr val="0B0080"/>
                </a:solidFill>
                <a:latin typeface="Arial" panose="020B0604020202020204" pitchFamily="34" charset="0"/>
                <a:hlinkClick r:id="rId6" tooltip="Roerende zaak"/>
              </a:rPr>
              <a:t>goed</a:t>
            </a:r>
            <a:r>
              <a:rPr lang="nl-NL" dirty="0">
                <a:solidFill>
                  <a:srgbClr val="252525"/>
                </a:solidFill>
                <a:latin typeface="Arial" panose="020B0604020202020204" pitchFamily="34" charset="0"/>
              </a:rPr>
              <a:t>. 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1044434" y="316376"/>
            <a:ext cx="3108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altLang="nl-NL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Prijselasticiteit</a:t>
            </a:r>
            <a:endParaRPr lang="nl-NL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65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9" descr="http://valk.mediafiler.net/valk/pcache/10008/ce/Halve_Toekan_fc_Los_eec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l-NL"/>
          </a:p>
        </p:txBody>
      </p:sp>
      <p:sp>
        <p:nvSpPr>
          <p:cNvPr id="6" name="Tekstvak 5"/>
          <p:cNvSpPr txBox="1"/>
          <p:nvPr/>
        </p:nvSpPr>
        <p:spPr>
          <a:xfrm>
            <a:off x="4301434" y="2065342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                 Prijselasticiteit berekenen:</a:t>
            </a:r>
          </a:p>
          <a:p>
            <a:endParaRPr lang="nl-NL" sz="1200" dirty="0"/>
          </a:p>
          <a:p>
            <a:r>
              <a:rPr lang="nl-NL" sz="1200" dirty="0"/>
              <a:t>	% verandering vraag</a:t>
            </a:r>
          </a:p>
          <a:p>
            <a:r>
              <a:rPr lang="nl-NL" sz="1200" dirty="0"/>
              <a:t>	----------------------------</a:t>
            </a:r>
          </a:p>
          <a:p>
            <a:r>
              <a:rPr lang="nl-NL" sz="1200" dirty="0"/>
              <a:t>	 % verandering prijs</a:t>
            </a:r>
          </a:p>
        </p:txBody>
      </p:sp>
      <p:sp>
        <p:nvSpPr>
          <p:cNvPr id="4" name="Ovaal 3"/>
          <p:cNvSpPr/>
          <p:nvPr/>
        </p:nvSpPr>
        <p:spPr>
          <a:xfrm>
            <a:off x="4788023" y="1678299"/>
            <a:ext cx="2448272" cy="1700808"/>
          </a:xfrm>
          <a:prstGeom prst="ellipse">
            <a:avLst/>
          </a:prstGeom>
          <a:noFill/>
          <a:ln w="76200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33769" y="838446"/>
            <a:ext cx="5551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Als de prijs product XYZ stijgt van € 5,-  naar € 5,50 ,</a:t>
            </a:r>
          </a:p>
          <a:p>
            <a:r>
              <a:rPr lang="nl-NL" dirty="0">
                <a:solidFill>
                  <a:srgbClr val="0070C0"/>
                </a:solidFill>
              </a:rPr>
              <a:t>dan daalt de vraag 1000 naar 750</a:t>
            </a:r>
          </a:p>
        </p:txBody>
      </p:sp>
      <p:sp>
        <p:nvSpPr>
          <p:cNvPr id="5" name="Rechthoek 4"/>
          <p:cNvSpPr/>
          <p:nvPr/>
        </p:nvSpPr>
        <p:spPr>
          <a:xfrm>
            <a:off x="3799" y="20687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                                           -25%</a:t>
            </a:r>
          </a:p>
          <a:p>
            <a:r>
              <a:rPr lang="nl-NL" dirty="0">
                <a:solidFill>
                  <a:srgbClr val="0070C0"/>
                </a:solidFill>
              </a:rPr>
              <a:t>			-------	= -2,5</a:t>
            </a:r>
          </a:p>
          <a:p>
            <a:r>
              <a:rPr lang="nl-NL" dirty="0">
                <a:solidFill>
                  <a:srgbClr val="0070C0"/>
                </a:solidFill>
              </a:rPr>
              <a:t>			+10%</a:t>
            </a:r>
          </a:p>
        </p:txBody>
      </p:sp>
      <p:sp>
        <p:nvSpPr>
          <p:cNvPr id="7" name="Rechthoek 6"/>
          <p:cNvSpPr/>
          <p:nvPr/>
        </p:nvSpPr>
        <p:spPr>
          <a:xfrm>
            <a:off x="533769" y="4010139"/>
            <a:ext cx="6342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Een </a:t>
            </a:r>
            <a:r>
              <a:rPr lang="nl-NL" dirty="0" err="1">
                <a:solidFill>
                  <a:srgbClr val="0070C0"/>
                </a:solidFill>
              </a:rPr>
              <a:t>prijsDALING</a:t>
            </a:r>
            <a:r>
              <a:rPr lang="nl-NL" dirty="0">
                <a:solidFill>
                  <a:srgbClr val="0070C0"/>
                </a:solidFill>
              </a:rPr>
              <a:t> van 2% leidt tot een STIJGING van de vraag met 5% (-2% * -2,5 = 5%)</a:t>
            </a:r>
          </a:p>
        </p:txBody>
      </p:sp>
      <p:sp>
        <p:nvSpPr>
          <p:cNvPr id="8" name="Rechthoek 7"/>
          <p:cNvSpPr/>
          <p:nvPr/>
        </p:nvSpPr>
        <p:spPr>
          <a:xfrm>
            <a:off x="533769" y="4989401"/>
            <a:ext cx="5478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Een </a:t>
            </a:r>
            <a:r>
              <a:rPr lang="nl-NL" dirty="0" err="1">
                <a:solidFill>
                  <a:srgbClr val="0070C0"/>
                </a:solidFill>
              </a:rPr>
              <a:t>prijsSTIJGING</a:t>
            </a:r>
            <a:r>
              <a:rPr lang="nl-NL" dirty="0">
                <a:solidFill>
                  <a:srgbClr val="0070C0"/>
                </a:solidFill>
              </a:rPr>
              <a:t> van 4% leidt tot een DALING van de vraag met 10% (4% * -2,5 = 10%)</a:t>
            </a:r>
          </a:p>
        </p:txBody>
      </p:sp>
      <p:sp>
        <p:nvSpPr>
          <p:cNvPr id="10" name="Rechthoek 9"/>
          <p:cNvSpPr/>
          <p:nvPr/>
        </p:nvSpPr>
        <p:spPr>
          <a:xfrm>
            <a:off x="533769" y="180203"/>
            <a:ext cx="36728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Rekenvoorbeeld:</a:t>
            </a:r>
            <a:endParaRPr lang="nl-NL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16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3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9" descr="http://valk.mediafiler.net/valk/pcache/10008/ce/Halve_Toekan_fc_Los_eec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l-NL"/>
          </a:p>
        </p:txBody>
      </p:sp>
      <p:sp>
        <p:nvSpPr>
          <p:cNvPr id="3" name="Tekstvak 2"/>
          <p:cNvSpPr txBox="1"/>
          <p:nvPr/>
        </p:nvSpPr>
        <p:spPr>
          <a:xfrm>
            <a:off x="611560" y="4365104"/>
            <a:ext cx="673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rgbClr val="0070C0"/>
              </a:solidFill>
            </a:endParaRP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</a:p>
          <a:p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804947" y="316376"/>
            <a:ext cx="35875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altLang="nl-NL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Prijsdifferentiatie</a:t>
            </a:r>
            <a:endParaRPr lang="nl-NL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04947" y="1340768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Hotels 	Tijdens André Rieu een hogere prijs</a:t>
            </a:r>
          </a:p>
          <a:p>
            <a:r>
              <a:rPr lang="nl-NL" dirty="0">
                <a:solidFill>
                  <a:srgbClr val="0070C0"/>
                </a:solidFill>
              </a:rPr>
              <a:t>	(Veel grotere vraag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 hogere prijs)</a:t>
            </a:r>
          </a:p>
          <a:p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Hogere prijs door factor VRAAG (en aanbod)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804947" y="2919158"/>
            <a:ext cx="610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Golf 	</a:t>
            </a:r>
            <a:r>
              <a:rPr lang="nl-NL" dirty="0" err="1">
                <a:solidFill>
                  <a:srgbClr val="0070C0"/>
                </a:solidFill>
                <a:sym typeface="Wingdings" panose="05000000000000000000" pitchFamily="2" charset="2"/>
              </a:rPr>
              <a:t>Early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 Bird tarief</a:t>
            </a: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	(Veel lagere vraag  lagere prijs)</a:t>
            </a:r>
          </a:p>
          <a:p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Lagere prijs door factor TIJD</a:t>
            </a:r>
          </a:p>
        </p:txBody>
      </p:sp>
      <p:sp>
        <p:nvSpPr>
          <p:cNvPr id="6" name="Rechthoek 5"/>
          <p:cNvSpPr/>
          <p:nvPr/>
        </p:nvSpPr>
        <p:spPr>
          <a:xfrm>
            <a:off x="804947" y="4688270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Sportevenement	Voetbalwedstrijd ticket, “betere plek”</a:t>
            </a:r>
          </a:p>
          <a:p>
            <a:r>
              <a:rPr lang="nl-NL" dirty="0">
                <a:solidFill>
                  <a:srgbClr val="0070C0"/>
                </a:solidFill>
              </a:rPr>
              <a:t>		(betere plek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 hogere prijs)</a:t>
            </a:r>
          </a:p>
          <a:p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 Hogere prijs door factor PLAATS</a:t>
            </a:r>
          </a:p>
        </p:txBody>
      </p:sp>
    </p:spTree>
    <p:extLst>
      <p:ext uri="{BB962C8B-B14F-4D97-AF65-F5344CB8AC3E}">
        <p14:creationId xmlns:p14="http://schemas.microsoft.com/office/powerpoint/2010/main" val="37155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11560" y="250441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Type product	Ferrari vs. Dacia</a:t>
            </a: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		(Product met dezelfde kenmerken maar in een 		luxere uitvoering  hogere prijs)</a:t>
            </a:r>
          </a:p>
          <a:p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Hogere prijs door factor UITVOERING</a:t>
            </a:r>
          </a:p>
        </p:txBody>
      </p:sp>
      <p:sp>
        <p:nvSpPr>
          <p:cNvPr id="4" name="Rechthoek 3"/>
          <p:cNvSpPr/>
          <p:nvPr/>
        </p:nvSpPr>
        <p:spPr>
          <a:xfrm>
            <a:off x="611560" y="2005096"/>
            <a:ext cx="6678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Kwantiteit	Groepskorting vs. Individuele tarieven</a:t>
            </a: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		(product met identieke kenmerken maar met 			een grotere afname  lagere prijs)</a:t>
            </a:r>
          </a:p>
          <a:p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Lagere prijs door factor KWANTITEIT</a:t>
            </a:r>
          </a:p>
        </p:txBody>
      </p:sp>
      <p:sp>
        <p:nvSpPr>
          <p:cNvPr id="5" name="Rechthoek 4"/>
          <p:cNvSpPr/>
          <p:nvPr/>
        </p:nvSpPr>
        <p:spPr>
          <a:xfrm>
            <a:off x="611560" y="3759751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u="sng" dirty="0">
                <a:solidFill>
                  <a:srgbClr val="0070C0"/>
                </a:solidFill>
                <a:sym typeface="Wingdings" panose="05000000000000000000" pitchFamily="2" charset="2"/>
              </a:rPr>
              <a:t>Conclusie: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Prijsdifferentiatie kent vele drijfveren, voorbeelden hiervan zijn; Vraag (en aanbod), tijd, plaats, uitvoering, kwantiteit, etc. etc.</a:t>
            </a:r>
          </a:p>
        </p:txBody>
      </p:sp>
      <p:pic>
        <p:nvPicPr>
          <p:cNvPr id="2050" name="Picture 2" descr="https://moolahdb.files.wordpress.com/2012/05/price-discr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83081"/>
            <a:ext cx="1814461" cy="241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utor2u.net/blog/files/price_error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r="15678"/>
          <a:stretch/>
        </p:blipFill>
        <p:spPr bwMode="auto">
          <a:xfrm>
            <a:off x="2843808" y="4941168"/>
            <a:ext cx="36004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60375" y="160338"/>
            <a:ext cx="64219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altLang="nl-NL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Revenue Management</a:t>
            </a:r>
          </a:p>
          <a:p>
            <a:pPr algn="ctr"/>
            <a:r>
              <a:rPr lang="nl-NL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in de hotellerie</a:t>
            </a:r>
            <a:endParaRPr lang="nl-NL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60375" y="3284984"/>
            <a:ext cx="74239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</a:p>
          <a:p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lvl="1"/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39552" y="198884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In de hotellerie “verdelen” we de gasten grofweg in drie categorieën (markten), te weten; </a:t>
            </a:r>
          </a:p>
        </p:txBody>
      </p:sp>
      <p:sp>
        <p:nvSpPr>
          <p:cNvPr id="5" name="Rechthoek 4"/>
          <p:cNvSpPr/>
          <p:nvPr/>
        </p:nvSpPr>
        <p:spPr>
          <a:xfrm>
            <a:off x="539552" y="30689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Leisure markt </a:t>
            </a: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	Vrijetijdsgasten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539552" y="386946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Corporate markt</a:t>
            </a:r>
          </a:p>
          <a:p>
            <a:pPr lvl="1"/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	Gasten die in een hotel verblijven met een zakelijk doeleinde</a:t>
            </a:r>
          </a:p>
        </p:txBody>
      </p:sp>
      <p:sp>
        <p:nvSpPr>
          <p:cNvPr id="7" name="Rechthoek 6"/>
          <p:cNvSpPr/>
          <p:nvPr/>
        </p:nvSpPr>
        <p:spPr>
          <a:xfrm>
            <a:off x="539552" y="4725144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Meetings &amp; Events</a:t>
            </a: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	Gasten die in een hotel verblijven om een vergadering 	of evenement in het hotel bij te wonen</a:t>
            </a:r>
          </a:p>
        </p:txBody>
      </p:sp>
    </p:spTree>
    <p:extLst>
      <p:ext uri="{BB962C8B-B14F-4D97-AF65-F5344CB8AC3E}">
        <p14:creationId xmlns:p14="http://schemas.microsoft.com/office/powerpoint/2010/main" val="386208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2983</TotalTime>
  <Words>673</Words>
  <Application>Microsoft Office PowerPoint</Application>
  <PresentationFormat>Diavoorstelling (4:3)</PresentationFormat>
  <Paragraphs>190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Registered Owner</dc:creator>
  <cp:lastModifiedBy>Gebruiker</cp:lastModifiedBy>
  <cp:revision>219</cp:revision>
  <cp:lastPrinted>2014-10-15T14:38:50Z</cp:lastPrinted>
  <dcterms:created xsi:type="dcterms:W3CDTF">2011-10-11T10:01:59Z</dcterms:created>
  <dcterms:modified xsi:type="dcterms:W3CDTF">2016-05-25T11:38:49Z</dcterms:modified>
</cp:coreProperties>
</file>